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38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38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2E8C9-9FDA-4E74-864D-4A20227B3D30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47DD1A-2E1E-4C43-9E79-2D536B043E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44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93C6C-82EA-4D9D-AA8A-69C85F2EE2B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278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B0606-36EF-E989-3459-CF6FBAC30F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33F0E6-DD06-7F08-9C71-3577FCD65C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7369E-D824-ABAB-1310-8339DD453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5993A-BA72-4C43-B239-43DC02F63E7B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C613D-67FB-1DA1-9BC2-1B0501FBF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39241-3CB6-E098-2A2F-94E0314A8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1F02-6242-4930-A5C1-D67EF6521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95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86EB4-2BE9-0163-116F-516E75D33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03B591-8A9D-396E-9B04-12D6B94911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9C9D5-AFFB-239E-510F-792C1DF13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5993A-BA72-4C43-B239-43DC02F63E7B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83488B-C425-90DA-4CC5-8EC47BFE2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6BB14-DBFE-D271-0F6A-CFA04D93A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1F02-6242-4930-A5C1-D67EF6521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045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BB0CEF-988F-11CC-0630-E1F635BBCC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76A282-31F3-3793-A7DF-844C74FB32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952CE-6F5B-CC54-4E6F-B1AF64CA5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5993A-BA72-4C43-B239-43DC02F63E7B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8F790-D504-41DC-ECAE-D5D733AAB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CEE38-D9B8-336F-0197-C51B397B5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1F02-6242-4930-A5C1-D67EF6521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155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Two Content 3">
    <p:bg>
      <p:bgPr>
        <a:solidFill>
          <a:schemeClr val="accent2">
            <a:lumMod val="20000"/>
            <a:lumOff val="80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E92B935-966F-B269-F7E5-B3F606B753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6607481"/>
            <a:ext cx="11279300" cy="250519"/>
          </a:xfrm>
          <a:prstGeom prst="rect">
            <a:avLst/>
          </a:prstGeom>
          <a:solidFill>
            <a:schemeClr val="accent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BB6EB53-A05E-81FB-BE01-F627C56EB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279300" y="0"/>
            <a:ext cx="0" cy="6858000"/>
          </a:xfrm>
          <a:prstGeom prst="line">
            <a:avLst/>
          </a:prstGeom>
          <a:ln w="95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CFA655-10DF-14C1-8678-A1A316670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871193"/>
            <a:ext cx="12192000" cy="0"/>
          </a:xfrm>
          <a:prstGeom prst="line">
            <a:avLst/>
          </a:prstGeom>
          <a:ln w="95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1">
            <a:extLst>
              <a:ext uri="{FF2B5EF4-FFF2-40B4-BE49-F238E27FC236}">
                <a16:creationId xmlns:a16="http://schemas.microsoft.com/office/drawing/2014/main" id="{B93CD2C3-9031-AFEE-B8F1-C787BFD56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079" y="109267"/>
            <a:ext cx="10696753" cy="658381"/>
          </a:xfrm>
        </p:spPr>
        <p:txBody>
          <a:bodyPr>
            <a:normAutofit/>
          </a:bodyPr>
          <a:lstStyle>
            <a:lvl1pPr>
              <a:defRPr sz="2000" b="1" cap="all" spc="3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90B696F-6EE4-DE8A-3A60-108B0579478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83079" y="1379712"/>
            <a:ext cx="5144936" cy="4607079"/>
          </a:xfrm>
        </p:spPr>
        <p:txBody>
          <a:bodyPr>
            <a:normAutofit/>
          </a:bodyPr>
          <a:lstStyle>
            <a:lvl1pPr indent="-22860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70000"/>
              <a:defRPr sz="2000">
                <a:solidFill>
                  <a:schemeClr val="tx1"/>
                </a:solidFill>
              </a:defRPr>
            </a:lvl1pPr>
            <a:lvl2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70000"/>
              <a:defRPr sz="1800"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70000"/>
              <a:defRPr sz="1600"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70000"/>
              <a:defRPr sz="1400"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70000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Content Placeholder 10">
            <a:extLst>
              <a:ext uri="{FF2B5EF4-FFF2-40B4-BE49-F238E27FC236}">
                <a16:creationId xmlns:a16="http://schemas.microsoft.com/office/drawing/2014/main" id="{A5FE327D-6DB7-0242-1F58-482DD5CE628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194113" y="1379712"/>
            <a:ext cx="3853330" cy="460707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70000"/>
              <a:buNone/>
              <a:defRPr sz="2000">
                <a:solidFill>
                  <a:schemeClr val="tx1"/>
                </a:solidFill>
              </a:defRPr>
            </a:lvl1pPr>
            <a:lvl2pPr marL="228600" indent="-22860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70000"/>
              <a:defRPr sz="2000">
                <a:solidFill>
                  <a:schemeClr val="tx1"/>
                </a:solidFill>
              </a:defRPr>
            </a:lvl2pPr>
            <a:lvl3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70000"/>
              <a:defRPr sz="1600">
                <a:solidFill>
                  <a:schemeClr val="tx1"/>
                </a:solidFill>
              </a:defRPr>
            </a:lvl3pPr>
            <a:lvl4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70000"/>
              <a:defRPr sz="1400">
                <a:solidFill>
                  <a:schemeClr val="tx1"/>
                </a:solidFill>
              </a:defRPr>
            </a:lvl4pPr>
            <a:lvl5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70000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41019" y="274321"/>
            <a:ext cx="580279" cy="386458"/>
          </a:xfrm>
        </p:spPr>
        <p:txBody>
          <a:bodyPr anchor="t">
            <a:noAutofit/>
          </a:bodyPr>
          <a:lstStyle>
            <a:lvl1pPr algn="ctr">
              <a:lnSpc>
                <a:spcPct val="75000"/>
              </a:lnSpc>
              <a:defRPr sz="2000" b="1" u="none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4F59A33-E73F-E33A-DC74-D5E91C306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9304269" y="3752612"/>
            <a:ext cx="4853770" cy="580271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1200" b="0" i="0" u="none" cap="all" spc="3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51231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  <p15:guide id="3" pos="7368">
          <p15:clr>
            <a:srgbClr val="FBAE40"/>
          </p15:clr>
        </p15:guide>
        <p15:guide id="4" pos="312">
          <p15:clr>
            <a:srgbClr val="FBAE40"/>
          </p15:clr>
        </p15:guide>
        <p15:guide id="5" orient="horz" pos="4032">
          <p15:clr>
            <a:srgbClr val="FBAE40"/>
          </p15:clr>
        </p15:guide>
        <p15:guide id="6" orient="horz" pos="288">
          <p15:clr>
            <a:srgbClr val="FBAE40"/>
          </p15:clr>
        </p15:guide>
        <p15:guide id="7" orient="horz" pos="1440">
          <p15:clr>
            <a:srgbClr val="FBAE40"/>
          </p15:clr>
        </p15:guide>
        <p15:guide id="8" pos="7008">
          <p15:clr>
            <a:srgbClr val="FBAE40"/>
          </p15:clr>
        </p15:guide>
        <p15:guide id="9" pos="4128">
          <p15:clr>
            <a:srgbClr val="FBAE40"/>
          </p15:clr>
        </p15:guide>
        <p15:guide id="10" orient="horz" pos="144">
          <p15:clr>
            <a:srgbClr val="FBAE40"/>
          </p15:clr>
        </p15:guide>
        <p15:guide id="11" orient="horz" pos="4176">
          <p15:clr>
            <a:srgbClr val="FBAE40"/>
          </p15:clr>
        </p15:guide>
        <p15:guide id="12" orient="horz" pos="576">
          <p15:clr>
            <a:srgbClr val="FBAE40"/>
          </p15:clr>
        </p15:guide>
        <p15:guide id="13" orient="horz" pos="864">
          <p15:clr>
            <a:srgbClr val="FBAE40"/>
          </p15:clr>
        </p15:guide>
        <p15:guide id="14" orient="horz" pos="3744">
          <p15:clr>
            <a:srgbClr val="FBAE40"/>
          </p15:clr>
        </p15:guide>
        <p15:guide id="15" pos="151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11399-8756-C812-2452-D926362EE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3EAD8-9D2B-07B7-CA55-B15CEB4DF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B892F-B782-009B-EB7E-5BA6A6BAF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5993A-BA72-4C43-B239-43DC02F63E7B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E0E7C6-005C-10E3-1FFB-5B63ACDE8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55D4C-2CAB-3080-CC0C-F370B0979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1F02-6242-4930-A5C1-D67EF6521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17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E31BB-FE55-0465-5A81-A1FF97BC9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6D940-A664-E7D1-BB0D-EC3A0B8B7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F178C-5BF4-9A46-9F23-81A64F369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5993A-BA72-4C43-B239-43DC02F63E7B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68EEFA-3F13-6755-73D9-B0E3C034B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7CA08B-674F-7A0A-56EB-58F65DC21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1F02-6242-4930-A5C1-D67EF6521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933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CEB17-3145-6306-A185-55908178C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27C21-727D-1786-24DD-9C9E936D3B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ECFE7B-7652-7068-5CD0-A7EF7FE539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98D15A-44B8-F0C7-97D0-C869740B0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5993A-BA72-4C43-B239-43DC02F63E7B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C72C1B-0EDA-A12D-247E-C40B37F76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25291-9ACA-9CA7-4826-1D02839B6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1F02-6242-4930-A5C1-D67EF6521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021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DCAAC-0F99-143A-877D-2A4AABAF1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598CC-416A-5D53-3082-58BD474F5C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C2C5B-625D-4C8E-A3D7-C589FDF09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8DD3FB-79B8-DB85-52F2-2304C49DB3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816D09-34D2-4C68-EAF6-4D175096BE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765077-CB5F-11B3-48C6-11F6DB152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5993A-BA72-4C43-B239-43DC02F63E7B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A362A8-FBAD-F790-487D-1F7B89633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86B520-8444-AF97-8904-AC98FD10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1F02-6242-4930-A5C1-D67EF6521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27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2FF8E-1E4D-F553-1E93-A1FF443AE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200E32-F645-FA98-B175-89F88E189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5993A-BA72-4C43-B239-43DC02F63E7B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1838B2-A0D9-544F-26D2-86A30B985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8D85A8-085F-D0A9-15D0-BD8D6ECC3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1F02-6242-4930-A5C1-D67EF6521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709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C197A0-4DF7-CA24-759F-208F5D41E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5993A-BA72-4C43-B239-43DC02F63E7B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643333-87AB-8733-28E7-C7035F70A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524123-0AAF-AD84-B3B8-468109ACD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1F02-6242-4930-A5C1-D67EF6521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258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3F49A-624B-E652-48F0-B4A00914B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9E7B7-FF80-E074-E026-480000A38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B98FC7-4949-88F6-18C2-BF0ABA2040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D770B-0127-8904-D693-1120B8B03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5993A-BA72-4C43-B239-43DC02F63E7B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48A5A9-AACD-B5FF-F908-B1576D58C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BB805-6789-35A3-D264-131EAA5A2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1F02-6242-4930-A5C1-D67EF6521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938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ECC33-C710-A859-BE17-9EB814418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4D99D6-08FD-F40A-8A1D-3B2C044A84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9E0B52-C1EC-C0EB-A367-452576D4E3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019F4B-3103-C518-9ACC-8DC7CD3FF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5993A-BA72-4C43-B239-43DC02F63E7B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120E81-CFD8-99B1-6AB6-A7A306E5E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5A7A12-3388-49D6-C3A9-5D6EE3400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1F02-6242-4930-A5C1-D67EF6521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241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9E53E1-6F7A-9365-30DA-667DF5410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45C4B-9A00-7683-F12F-F16CB1023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11A9B-0698-58BD-BC48-CE2574B493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25993A-BA72-4C43-B239-43DC02F63E7B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14C0C3-57F3-EAD9-E104-F3777B1C52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B5DE-43B0-17D3-9D43-9157F49662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381F02-6242-4930-A5C1-D67EF6521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617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19" Type="http://schemas.openxmlformats.org/officeDocument/2006/relationships/image" Target="../media/image17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BFB76-1388-B6DB-9ED1-A190E17CFD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1A9C7C-B779-5321-8374-44BEF98496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472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08CB7-A023-A34F-D039-40BB5EBCB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Community partners</a:t>
            </a:r>
          </a:p>
        </p:txBody>
      </p:sp>
      <p:pic>
        <p:nvPicPr>
          <p:cNvPr id="1034" name="Picture 10" descr="56 Best Images Casa St Pete Facebook / Conisbrough Castle! - Tankersley ...">
            <a:extLst>
              <a:ext uri="{FF2B5EF4-FFF2-40B4-BE49-F238E27FC236}">
                <a16:creationId xmlns:a16="http://schemas.microsoft.com/office/drawing/2014/main" id="{B096D3B0-424D-858A-00C8-F5325139D5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2" b="972"/>
          <a:stretch>
            <a:fillRect/>
          </a:stretch>
        </p:blipFill>
        <p:spPr bwMode="auto">
          <a:xfrm>
            <a:off x="377387" y="1171113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each St. Pete — maureenthebean">
            <a:extLst>
              <a:ext uri="{FF2B5EF4-FFF2-40B4-BE49-F238E27FC236}">
                <a16:creationId xmlns:a16="http://schemas.microsoft.com/office/drawing/2014/main" id="{03A67920-7011-0125-2D75-830BBCA816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2" r="21882"/>
          <a:stretch>
            <a:fillRect/>
          </a:stretch>
        </p:blipFill>
        <p:spPr bwMode="auto">
          <a:xfrm>
            <a:off x="5776187" y="1171113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top the Movement, Inc. | LinkedIn">
            <a:extLst>
              <a:ext uri="{FF2B5EF4-FFF2-40B4-BE49-F238E27FC236}">
                <a16:creationId xmlns:a16="http://schemas.microsoft.com/office/drawing/2014/main" id="{E62F2A9B-3DF4-6DDF-5AF1-583C68AE8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787" y="1172554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Missions Partners - South Tampa Fellowship">
            <a:extLst>
              <a:ext uri="{FF2B5EF4-FFF2-40B4-BE49-F238E27FC236}">
                <a16:creationId xmlns:a16="http://schemas.microsoft.com/office/drawing/2014/main" id="{466F549D-D953-A35D-612E-9BAFB35219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87" y="2999618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Better Together expands programming to East Central Florida - Priority ...">
            <a:extLst>
              <a:ext uri="{FF2B5EF4-FFF2-40B4-BE49-F238E27FC236}">
                <a16:creationId xmlns:a16="http://schemas.microsoft.com/office/drawing/2014/main" id="{25D59114-9DD4-CC7F-BD61-EE3225AC64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" t="8684" r="64051" b="13209"/>
          <a:stretch>
            <a:fillRect/>
          </a:stretch>
        </p:blipFill>
        <p:spPr bwMode="auto">
          <a:xfrm>
            <a:off x="9375389" y="1171113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ome [academyprep.org]">
            <a:extLst>
              <a:ext uri="{FF2B5EF4-FFF2-40B4-BE49-F238E27FC236}">
                <a16:creationId xmlns:a16="http://schemas.microsoft.com/office/drawing/2014/main" id="{D7A18316-3136-25CD-00C3-AE6A3B01B6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82" t="7241" r="21466" b="3709"/>
          <a:stretch>
            <a:fillRect/>
          </a:stretch>
        </p:blipFill>
        <p:spPr bwMode="auto">
          <a:xfrm>
            <a:off x="3976587" y="2999618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ALPHA HOUSE – of Pinellas County">
            <a:extLst>
              <a:ext uri="{FF2B5EF4-FFF2-40B4-BE49-F238E27FC236}">
                <a16:creationId xmlns:a16="http://schemas.microsoft.com/office/drawing/2014/main" id="{7170670E-0673-8EB7-4CB4-24967CAAB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587" y="1171113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eels to Heal, Inc. | LinkedIn">
            <a:extLst>
              <a:ext uri="{FF2B5EF4-FFF2-40B4-BE49-F238E27FC236}">
                <a16:creationId xmlns:a16="http://schemas.microsoft.com/office/drawing/2014/main" id="{2331398C-0167-030F-C455-A8D6766EC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187" y="2999618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Brookwood Florida Inc | Mightycause">
            <a:extLst>
              <a:ext uri="{FF2B5EF4-FFF2-40B4-BE49-F238E27FC236}">
                <a16:creationId xmlns:a16="http://schemas.microsoft.com/office/drawing/2014/main" id="{16E08E83-8256-5BF9-10C4-BFFB9FDE7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787" y="2999618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Girls Inc. Welcomes Distinguished New National Board Members ...">
            <a:extLst>
              <a:ext uri="{FF2B5EF4-FFF2-40B4-BE49-F238E27FC236}">
                <a16:creationId xmlns:a16="http://schemas.microsoft.com/office/drawing/2014/main" id="{9831F15A-34BF-D326-303C-8C720C093C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37" r="32637"/>
          <a:stretch>
            <a:fillRect/>
          </a:stretch>
        </p:blipFill>
        <p:spPr bwMode="auto">
          <a:xfrm>
            <a:off x="2182274" y="4828123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32" descr="Vystar Credit Union">
            <a:extLst>
              <a:ext uri="{FF2B5EF4-FFF2-40B4-BE49-F238E27FC236}">
                <a16:creationId xmlns:a16="http://schemas.microsoft.com/office/drawing/2014/main" id="{86E18D85-6C4D-0E06-AACC-9FDB7229C1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60" name="Picture 36" descr="Pace Center for Girls | LinkedIn">
            <a:extLst>
              <a:ext uri="{FF2B5EF4-FFF2-40B4-BE49-F238E27FC236}">
                <a16:creationId xmlns:a16="http://schemas.microsoft.com/office/drawing/2014/main" id="{758E6388-E667-433B-15EE-F8CC1774D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987" y="1171113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No photo description available.">
            <a:extLst>
              <a:ext uri="{FF2B5EF4-FFF2-40B4-BE49-F238E27FC236}">
                <a16:creationId xmlns:a16="http://schemas.microsoft.com/office/drawing/2014/main" id="{CB71DF7E-1884-9BDA-B84D-8AE281286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187" y="4828123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Hope Villages News - Hope Villages of America is a nonprofit providing ...">
            <a:extLst>
              <a:ext uri="{FF2B5EF4-FFF2-40B4-BE49-F238E27FC236}">
                <a16:creationId xmlns:a16="http://schemas.microsoft.com/office/drawing/2014/main" id="{DFDE79A3-41C3-71C5-F1C4-714E178B3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5389" y="4828123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 descr="The No More Foundation | LinkedIn">
            <a:extLst>
              <a:ext uri="{FF2B5EF4-FFF2-40B4-BE49-F238E27FC236}">
                <a16:creationId xmlns:a16="http://schemas.microsoft.com/office/drawing/2014/main" id="{ED60C0FE-E495-166A-7598-6FEF30BA0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5387" y="2999618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0" name="Picture 46" descr="Indian Rocks Christian School - YouTube">
            <a:extLst>
              <a:ext uri="{FF2B5EF4-FFF2-40B4-BE49-F238E27FC236}">
                <a16:creationId xmlns:a16="http://schemas.microsoft.com/office/drawing/2014/main" id="{27A7901D-3C9E-F89B-09F9-C4FDBF109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587" y="4828123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 descr="Keswick Christian School Live Stream - YouTube">
            <a:extLst>
              <a:ext uri="{FF2B5EF4-FFF2-40B4-BE49-F238E27FC236}">
                <a16:creationId xmlns:a16="http://schemas.microsoft.com/office/drawing/2014/main" id="{88CCBAC5-EA62-BAB6-5EBB-7A30FD09AD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>
            <a:fillRect/>
          </a:stretch>
        </p:blipFill>
        <p:spPr bwMode="auto">
          <a:xfrm>
            <a:off x="7575787" y="4828123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No photo description available.">
            <a:extLst>
              <a:ext uri="{FF2B5EF4-FFF2-40B4-BE49-F238E27FC236}">
                <a16:creationId xmlns:a16="http://schemas.microsoft.com/office/drawing/2014/main" id="{6E2B3AEF-5A70-C358-477F-330ADC65B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67" y="4828123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" name="Picture 52" descr="I Support the Girls | Soma">
            <a:extLst>
              <a:ext uri="{FF2B5EF4-FFF2-40B4-BE49-F238E27FC236}">
                <a16:creationId xmlns:a16="http://schemas.microsoft.com/office/drawing/2014/main" id="{0B575F12-62B7-DF4B-C527-E2BBD0EB2E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4" t="3606" r="314" b="16394"/>
          <a:stretch>
            <a:fillRect/>
          </a:stretch>
        </p:blipFill>
        <p:spPr bwMode="auto">
          <a:xfrm>
            <a:off x="2176987" y="2999618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866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</Words>
  <Application>Microsoft Office PowerPoint</Application>
  <PresentationFormat>Widescreen</PresentationFormat>
  <Paragraphs>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Community partners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 garas</dc:creator>
  <cp:lastModifiedBy>sara garas</cp:lastModifiedBy>
  <cp:revision>1</cp:revision>
  <dcterms:created xsi:type="dcterms:W3CDTF">2026-04-07T14:51:36Z</dcterms:created>
  <dcterms:modified xsi:type="dcterms:W3CDTF">2026-04-07T14:53:38Z</dcterms:modified>
</cp:coreProperties>
</file>